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9" r:id="rId2"/>
    <p:sldId id="272" r:id="rId3"/>
    <p:sldId id="270" r:id="rId4"/>
    <p:sldId id="271" r:id="rId5"/>
    <p:sldId id="27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597D6B-4B2D-4B18-9666-9F495E3D6763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30BE6F-09DE-4EF1-9B1D-0F21A45C8B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714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575C1-DB32-421D-B9CA-DA98877A0C6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5671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5575C1-DB32-421D-B9CA-DA98877A0C6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00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923F9-531B-6ED8-7E1E-F9CC01BA69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5B7A11-625B-0A05-70A0-2A67B64D03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8288A-FE64-9495-F8B8-3F8B11832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B9C59-08CC-E1F4-E57C-0EFE1A2DB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63888-29F0-8FA2-FBE2-EB34E8A41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84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F6C43-5C85-F6F6-4D85-323B3D97E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83E912-FCCF-8E30-2117-4F5F123B96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07DA89-1076-0217-86E4-AEA9C746A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E03F4-A1B5-0E8D-698F-F737B7A36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E42CC-A9E8-961E-4A65-702463C90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71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8F5D7F-07BC-A03B-4724-0DF441760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7EBD3A-4BEC-1153-5423-547F6CCD03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BD643-3035-E183-6D1B-DFC0DEAF9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0687E-D652-4797-FCEE-294C93A12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37663-A1CB-48C2-4C0E-0C40C1392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193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D0FE2-38A4-7524-F060-92213FBF6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8BB6A-2FE4-8C75-FED7-7EBF8B941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179A61-592E-15AA-5EB2-D54D21414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E88B0-81B8-3194-FAB7-033DBB71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83DFBE-896B-BE6B-7FDB-CEEC69A03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91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FD41F-BEE3-7FB7-B757-D41211A3B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2182C-57D7-6D9D-793C-36D241130C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025237-7763-7A11-DF92-F904E6A9B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5C49A-D233-A9A8-27CE-6649A2B45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BB62F-46ED-7FB8-FEDF-B1F9D547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011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67AA-00E1-9CDF-EDDD-BBE368936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2AF9B-6CF2-E3B1-38DF-55A6017BC2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C0F75-9258-6832-4223-BD963F411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B425D9-135A-E0C2-8FD2-9B9E91051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B76EF4-0340-7631-6530-FFFEFEB78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451DD-52E8-6E97-C467-E6F8C82CA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255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B2687-34E0-48BF-987C-D866026A2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578ABF-0B59-907D-BF04-52E22750A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2C3FA7-7368-86F1-280E-CB6F2D4384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3C1759-604D-D703-6EAE-5E88266731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B85D0B-C3BA-EC99-107C-448FF86627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F41D01-F4DA-B209-00E3-88B9BC96D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2FD3AD-8920-F5AC-48C9-C89BB59C7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662E4B-5864-58DB-BF19-711FE94C3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304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3659A-4B80-360B-B403-A2DAFE03C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587795-5DDC-D588-8B1B-788079C56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2D55BC-70A8-E4BF-D46A-3D4FE808B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FB297-8E0A-F42D-BF90-59DFF5BFA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326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FB7E3B-DCD6-AF3E-AD77-01D215B11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6EC7AF-A59B-076C-C899-7240958CA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5B65B-4B82-3BC8-755F-A21E67B4C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4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CA27D-CE4F-1523-ADD6-AACD9C1BB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1C4AA-B976-AA00-16A5-3FC8E38BF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E655F5-841A-9FFA-669B-714FC40331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E90D3-80AB-7E6A-6D42-B67AC4DD8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1BB94D-2148-CE41-1588-676A5C5FD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C8008-68E8-5644-B79F-F9767D321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79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182A8-7B33-329D-D047-326255A6E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19AA64-DB97-2CCE-8D89-4DCC5F3B2E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F1FAAA-4EDE-2E98-7FE8-4104815A2E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FC25AE-06EB-C4B2-B20A-AE6A8FFD8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07750F-B29E-57B3-46A6-A6DC497AF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7A7DF7-7E5D-8C9C-642D-A98A8F2B4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10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3CFB11-2E19-ABD1-A1D3-BB529FBE3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DB7749-9599-05D5-F19D-202C723FA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FAAD53-C6B0-F7D4-B0C5-2DC10DC911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92E978-8EE9-42B0-9BB5-7D612065C28E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E27EB-E963-8ADA-EDF1-B1123229C3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73823-C8EE-37D3-859F-EEF1BAA78C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55A08-C22F-44C3-AC85-B07BDA965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158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FE34F2B-3978-4FD7-96CC-6F0D0A9E28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071" t="16589" r="1643" b="24550"/>
          <a:stretch/>
        </p:blipFill>
        <p:spPr>
          <a:xfrm>
            <a:off x="5874326" y="2499002"/>
            <a:ext cx="5228310" cy="41075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A919F0-BF43-4D02-B391-FB461CC7F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469" y="382238"/>
            <a:ext cx="10738760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IR of detected particles from Plasma HCR 55</a:t>
            </a:r>
            <a:r>
              <a:rPr lang="en-US" sz="40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455619-97E1-467F-AD21-E96D51A3BB1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152" t="17779" r="33711" b="12188"/>
          <a:stretch/>
        </p:blipFill>
        <p:spPr>
          <a:xfrm>
            <a:off x="615040" y="2499002"/>
            <a:ext cx="5259287" cy="40515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72DAD1-7716-4152-B657-BED0CF21D5FD}"/>
              </a:ext>
            </a:extLst>
          </p:cNvPr>
          <p:cNvSpPr txBox="1"/>
          <p:nvPr/>
        </p:nvSpPr>
        <p:spPr>
          <a:xfrm>
            <a:off x="2245466" y="1985463"/>
            <a:ext cx="2989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 IR</a:t>
            </a:r>
          </a:p>
          <a:p>
            <a:r>
              <a:rPr lang="en-US" b="1" dirty="0"/>
              <a:t>1.17 ± 0.084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261329-078D-4FE8-84ED-97A2C3D7EA5F}"/>
              </a:ext>
            </a:extLst>
          </p:cNvPr>
          <p:cNvSpPr txBox="1"/>
          <p:nvPr/>
        </p:nvSpPr>
        <p:spPr>
          <a:xfrm>
            <a:off x="7956383" y="1985463"/>
            <a:ext cx="2989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Particle Size</a:t>
            </a:r>
          </a:p>
          <a:p>
            <a:r>
              <a:rPr lang="en-US" b="1" dirty="0"/>
              <a:t>151 ± 125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570D77-C89A-41BD-8055-23732887AB40}"/>
              </a:ext>
            </a:extLst>
          </p:cNvPr>
          <p:cNvSpPr/>
          <p:nvPr/>
        </p:nvSpPr>
        <p:spPr>
          <a:xfrm>
            <a:off x="6317675" y="6414101"/>
            <a:ext cx="47772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derived from IR using exosome calibration curve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335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Result of 825A 0 min  102">
            <a:hlinkClick r:id="" action="ppaction://media"/>
            <a:extLst>
              <a:ext uri="{FF2B5EF4-FFF2-40B4-BE49-F238E27FC236}">
                <a16:creationId xmlns:a16="http://schemas.microsoft.com/office/drawing/2014/main" id="{741C6F52-7ED2-4BF1-90E1-FE7211697E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70738" y="1114724"/>
            <a:ext cx="4373066" cy="4448855"/>
          </a:xfrm>
          <a:prstGeom prst="rect">
            <a:avLst/>
          </a:prstGeom>
        </p:spPr>
      </p:pic>
      <p:pic>
        <p:nvPicPr>
          <p:cNvPr id="7" name="video Result of 825A 10 min  103">
            <a:hlinkClick r:id="" action="ppaction://media"/>
            <a:extLst>
              <a:ext uri="{FF2B5EF4-FFF2-40B4-BE49-F238E27FC236}">
                <a16:creationId xmlns:a16="http://schemas.microsoft.com/office/drawing/2014/main" id="{AD0ED598-EA3F-44BB-803F-2225A620028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93981" y="1091889"/>
            <a:ext cx="4413074" cy="448955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9059D25-C839-49C3-817A-35EB12E266CA}"/>
              </a:ext>
            </a:extLst>
          </p:cNvPr>
          <p:cNvSpPr/>
          <p:nvPr/>
        </p:nvSpPr>
        <p:spPr>
          <a:xfrm>
            <a:off x="1017181" y="245677"/>
            <a:ext cx="97536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Monitoring Cancer patient Plasma 825A via PANORAMA within a single video 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3B6959-F456-43EE-812D-A48E909AF237}"/>
              </a:ext>
            </a:extLst>
          </p:cNvPr>
          <p:cNvSpPr txBox="1"/>
          <p:nvPr/>
        </p:nvSpPr>
        <p:spPr>
          <a:xfrm>
            <a:off x="5893981" y="5581445"/>
            <a:ext cx="29899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Time: 15 min</a:t>
            </a:r>
          </a:p>
          <a:p>
            <a:r>
              <a:rPr lang="en-US" b="1" dirty="0"/>
              <a:t>Particle count: 89 </a:t>
            </a:r>
          </a:p>
          <a:p>
            <a:r>
              <a:rPr lang="en-US" b="1" dirty="0"/>
              <a:t>Size: 1.5-2.5</a:t>
            </a:r>
            <a:r>
              <a:rPr lang="en-US" i="1" dirty="0"/>
              <a:t> </a:t>
            </a:r>
            <a:r>
              <a:rPr lang="en-US" dirty="0"/>
              <a:t>µm</a:t>
            </a:r>
            <a:r>
              <a:rPr lang="en-US" b="1" dirty="0"/>
              <a:t>  </a:t>
            </a:r>
          </a:p>
          <a:p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2C0BB7-120D-4EE0-A9BD-D78E9340FD7B}"/>
              </a:ext>
            </a:extLst>
          </p:cNvPr>
          <p:cNvSpPr txBox="1"/>
          <p:nvPr/>
        </p:nvSpPr>
        <p:spPr>
          <a:xfrm>
            <a:off x="1270738" y="5540744"/>
            <a:ext cx="29899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Time: 10 min</a:t>
            </a:r>
          </a:p>
          <a:p>
            <a:r>
              <a:rPr lang="en-US" b="1" dirty="0"/>
              <a:t>Particle count: 58 </a:t>
            </a:r>
          </a:p>
          <a:p>
            <a:r>
              <a:rPr lang="en-US" b="1" dirty="0"/>
              <a:t>Size: 1.5-2.5</a:t>
            </a:r>
            <a:r>
              <a:rPr lang="en-US" i="1" dirty="0"/>
              <a:t> </a:t>
            </a:r>
            <a:r>
              <a:rPr lang="en-US" dirty="0"/>
              <a:t>µm</a:t>
            </a:r>
            <a:r>
              <a:rPr lang="en-US" b="1" dirty="0"/>
              <a:t>  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BDA1D1C-643A-4734-BAF5-4C928A7DB5AB}"/>
              </a:ext>
            </a:extLst>
          </p:cNvPr>
          <p:cNvCxnSpPr>
            <a:cxnSpLocks/>
          </p:cNvCxnSpPr>
          <p:nvPr/>
        </p:nvCxnSpPr>
        <p:spPr>
          <a:xfrm>
            <a:off x="5164048" y="5390950"/>
            <a:ext cx="29143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E01AF4F-AEE3-4FFF-ACDF-C7E4161767D5}"/>
              </a:ext>
            </a:extLst>
          </p:cNvPr>
          <p:cNvCxnSpPr>
            <a:cxnSpLocks/>
          </p:cNvCxnSpPr>
          <p:nvPr/>
        </p:nvCxnSpPr>
        <p:spPr>
          <a:xfrm>
            <a:off x="9771490" y="5390950"/>
            <a:ext cx="291435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27B9165-F042-412A-8B5D-143B40CCA8AC}"/>
              </a:ext>
            </a:extLst>
          </p:cNvPr>
          <p:cNvSpPr txBox="1"/>
          <p:nvPr/>
        </p:nvSpPr>
        <p:spPr>
          <a:xfrm>
            <a:off x="10188270" y="6273225"/>
            <a:ext cx="2167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Video duration: 12 sec</a:t>
            </a:r>
          </a:p>
          <a:p>
            <a:r>
              <a:rPr lang="en-US" sz="1600" i="1" dirty="0"/>
              <a:t>Scale bar: 10 µm</a:t>
            </a:r>
          </a:p>
        </p:txBody>
      </p:sp>
    </p:spTree>
    <p:extLst>
      <p:ext uri="{BB962C8B-B14F-4D97-AF65-F5344CB8AC3E}">
        <p14:creationId xmlns:p14="http://schemas.microsoft.com/office/powerpoint/2010/main" val="2959281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6975B-76FA-4532-8379-9ED6BFBCF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629" y="-190957"/>
            <a:ext cx="11273886" cy="1325563"/>
          </a:xfrm>
        </p:spPr>
        <p:txBody>
          <a:bodyPr/>
          <a:lstStyle/>
          <a:p>
            <a:r>
              <a:rPr lang="en-US" dirty="0"/>
              <a:t>Particle settlement in time with plasma 825A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B52BF0-4CCE-4B1F-8431-DBB426D1F2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197" t="4174" r="28637" b="4108"/>
          <a:stretch/>
        </p:blipFill>
        <p:spPr>
          <a:xfrm>
            <a:off x="151779" y="1804720"/>
            <a:ext cx="3919702" cy="45785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C65625-1D7F-4726-B054-B11CB3E75B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273" t="4175" r="28637" b="3839"/>
          <a:stretch/>
        </p:blipFill>
        <p:spPr>
          <a:xfrm>
            <a:off x="4088740" y="1795484"/>
            <a:ext cx="3919703" cy="45999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CE8DC00-5CC9-407C-8377-DDB3D61561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273" t="4174" r="28637" b="3974"/>
          <a:stretch/>
        </p:blipFill>
        <p:spPr>
          <a:xfrm>
            <a:off x="8044174" y="1786248"/>
            <a:ext cx="3925450" cy="459992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F5343EF-462C-4E28-887B-ACDAD6286E91}"/>
              </a:ext>
            </a:extLst>
          </p:cNvPr>
          <p:cNvCxnSpPr/>
          <p:nvPr/>
        </p:nvCxnSpPr>
        <p:spPr>
          <a:xfrm>
            <a:off x="274611" y="6203690"/>
            <a:ext cx="69603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9E30853-7327-4B50-84CD-3B5BBB2B93DA}"/>
              </a:ext>
            </a:extLst>
          </p:cNvPr>
          <p:cNvCxnSpPr/>
          <p:nvPr/>
        </p:nvCxnSpPr>
        <p:spPr>
          <a:xfrm>
            <a:off x="4207441" y="6203690"/>
            <a:ext cx="69603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F5DAEA0-6E68-492F-9701-DDC616836905}"/>
              </a:ext>
            </a:extLst>
          </p:cNvPr>
          <p:cNvCxnSpPr/>
          <p:nvPr/>
        </p:nvCxnSpPr>
        <p:spPr>
          <a:xfrm>
            <a:off x="8233530" y="6203690"/>
            <a:ext cx="69603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CA12DC9-F570-4E3A-AF16-B85CC2BF2A9B}"/>
              </a:ext>
            </a:extLst>
          </p:cNvPr>
          <p:cNvSpPr txBox="1"/>
          <p:nvPr/>
        </p:nvSpPr>
        <p:spPr>
          <a:xfrm>
            <a:off x="10493070" y="6519446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FA13E8-5BCA-43C2-A89E-B47F46801A01}"/>
              </a:ext>
            </a:extLst>
          </p:cNvPr>
          <p:cNvSpPr txBox="1"/>
          <p:nvPr/>
        </p:nvSpPr>
        <p:spPr>
          <a:xfrm>
            <a:off x="151779" y="862918"/>
            <a:ext cx="336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1 min </a:t>
            </a:r>
          </a:p>
          <a:p>
            <a:r>
              <a:rPr lang="en-US" dirty="0"/>
              <a:t>Count: 128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2DAC1D-9168-45BA-829B-3709AA256B41}"/>
              </a:ext>
            </a:extLst>
          </p:cNvPr>
          <p:cNvSpPr txBox="1"/>
          <p:nvPr/>
        </p:nvSpPr>
        <p:spPr>
          <a:xfrm>
            <a:off x="4032090" y="862918"/>
            <a:ext cx="336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5 min </a:t>
            </a:r>
          </a:p>
          <a:p>
            <a:r>
              <a:rPr lang="en-US" dirty="0"/>
              <a:t>Count: 379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0D248D-290E-44A0-900F-C731E38D86A6}"/>
              </a:ext>
            </a:extLst>
          </p:cNvPr>
          <p:cNvSpPr txBox="1"/>
          <p:nvPr/>
        </p:nvSpPr>
        <p:spPr>
          <a:xfrm>
            <a:off x="8008443" y="895158"/>
            <a:ext cx="336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10 min </a:t>
            </a:r>
          </a:p>
          <a:p>
            <a:r>
              <a:rPr lang="en-US" dirty="0"/>
              <a:t>Count: 661</a:t>
            </a:r>
          </a:p>
        </p:txBody>
      </p:sp>
    </p:spTree>
    <p:extLst>
      <p:ext uri="{BB962C8B-B14F-4D97-AF65-F5344CB8AC3E}">
        <p14:creationId xmlns:p14="http://schemas.microsoft.com/office/powerpoint/2010/main" val="2714667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F70C4-5055-46C8-9992-436E766F0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Particle settlement in time with plasma 825A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945C67-5515-4C5D-803A-04842AED69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73" t="4310" r="28637" b="3973"/>
          <a:stretch/>
        </p:blipFill>
        <p:spPr>
          <a:xfrm>
            <a:off x="2257202" y="1859173"/>
            <a:ext cx="3838798" cy="44917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3B0569-E7AF-4BF4-BF74-CCE24A8FF5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273" t="4174" r="28788" b="3974"/>
          <a:stretch/>
        </p:blipFill>
        <p:spPr>
          <a:xfrm>
            <a:off x="6151078" y="1859173"/>
            <a:ext cx="3819995" cy="4491788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1D62EF9-28CD-4A48-B709-E60F7282DEAB}"/>
              </a:ext>
            </a:extLst>
          </p:cNvPr>
          <p:cNvCxnSpPr/>
          <p:nvPr/>
        </p:nvCxnSpPr>
        <p:spPr>
          <a:xfrm>
            <a:off x="2370928" y="6163124"/>
            <a:ext cx="69603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BA063F1-95DE-4E35-BEAF-3ACB89C35C90}"/>
              </a:ext>
            </a:extLst>
          </p:cNvPr>
          <p:cNvCxnSpPr/>
          <p:nvPr/>
        </p:nvCxnSpPr>
        <p:spPr>
          <a:xfrm>
            <a:off x="6287836" y="6163124"/>
            <a:ext cx="69603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6E868E3-C9E9-4E65-A6E6-EC12F6084149}"/>
              </a:ext>
            </a:extLst>
          </p:cNvPr>
          <p:cNvSpPr txBox="1"/>
          <p:nvPr/>
        </p:nvSpPr>
        <p:spPr>
          <a:xfrm>
            <a:off x="10493070" y="6519446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B263F7-C765-49C5-AF77-8960352E21E4}"/>
              </a:ext>
            </a:extLst>
          </p:cNvPr>
          <p:cNvSpPr txBox="1"/>
          <p:nvPr/>
        </p:nvSpPr>
        <p:spPr>
          <a:xfrm>
            <a:off x="169774" y="1968387"/>
            <a:ext cx="336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15 min </a:t>
            </a:r>
          </a:p>
          <a:p>
            <a:r>
              <a:rPr lang="en-US" dirty="0"/>
              <a:t>Count: 862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9B5691-F3AF-4313-848E-0947B6915D94}"/>
              </a:ext>
            </a:extLst>
          </p:cNvPr>
          <p:cNvSpPr txBox="1"/>
          <p:nvPr/>
        </p:nvSpPr>
        <p:spPr>
          <a:xfrm>
            <a:off x="10003203" y="1968387"/>
            <a:ext cx="3361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</a:t>
            </a:r>
          </a:p>
          <a:p>
            <a:r>
              <a:rPr lang="en-US" dirty="0"/>
              <a:t>Time: 20 min </a:t>
            </a:r>
          </a:p>
          <a:p>
            <a:r>
              <a:rPr lang="en-US" dirty="0"/>
              <a:t>Count: 871</a:t>
            </a:r>
          </a:p>
        </p:txBody>
      </p:sp>
    </p:spTree>
    <p:extLst>
      <p:ext uri="{BB962C8B-B14F-4D97-AF65-F5344CB8AC3E}">
        <p14:creationId xmlns:p14="http://schemas.microsoft.com/office/powerpoint/2010/main" val="945803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DEAEA8-4CCE-469C-AF5C-611E49D721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648" t="16401" r="1000" b="24340"/>
          <a:stretch/>
        </p:blipFill>
        <p:spPr>
          <a:xfrm>
            <a:off x="6176790" y="2239893"/>
            <a:ext cx="5455069" cy="430344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D6B0EE3-FFF3-476C-B924-B0B03F578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470" y="368128"/>
            <a:ext cx="10738760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IR of detected particles from Plasma 825A</a:t>
            </a:r>
            <a:endParaRPr lang="en-US" sz="4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0D3F17-A654-48FA-8487-D9E5EE551033}"/>
              </a:ext>
            </a:extLst>
          </p:cNvPr>
          <p:cNvSpPr txBox="1"/>
          <p:nvPr/>
        </p:nvSpPr>
        <p:spPr>
          <a:xfrm>
            <a:off x="2338027" y="1657525"/>
            <a:ext cx="2989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PANORAMA IR</a:t>
            </a:r>
          </a:p>
          <a:p>
            <a:r>
              <a:rPr lang="en-US" b="1" dirty="0"/>
              <a:t>1.20 ± 0.097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4EFF59-BD6C-4A9D-AC35-B3E521F804CA}"/>
              </a:ext>
            </a:extLst>
          </p:cNvPr>
          <p:cNvSpPr txBox="1"/>
          <p:nvPr/>
        </p:nvSpPr>
        <p:spPr>
          <a:xfrm>
            <a:off x="8359001" y="1657525"/>
            <a:ext cx="2989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Particle Size</a:t>
            </a:r>
          </a:p>
          <a:p>
            <a:r>
              <a:rPr lang="en-US" b="1" dirty="0"/>
              <a:t>214 ± 165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798E96-104E-42F7-A9CA-76F2349CAE54}"/>
              </a:ext>
            </a:extLst>
          </p:cNvPr>
          <p:cNvSpPr/>
          <p:nvPr/>
        </p:nvSpPr>
        <p:spPr>
          <a:xfrm>
            <a:off x="6677629" y="6474447"/>
            <a:ext cx="47772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derived from IR using exosome calibration curve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A3FB7A-9050-4F76-B34C-6CA1726470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204" t="17364" r="799" b="24550"/>
          <a:stretch/>
        </p:blipFill>
        <p:spPr>
          <a:xfrm>
            <a:off x="467796" y="2360023"/>
            <a:ext cx="5547416" cy="4183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975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160</Words>
  <Application>Microsoft Office PowerPoint</Application>
  <PresentationFormat>Widescreen</PresentationFormat>
  <Paragraphs>42</Paragraphs>
  <Slides>5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IR of detected particles from Plasma HCR 55 </vt:lpstr>
      <vt:lpstr>PowerPoint Presentation</vt:lpstr>
      <vt:lpstr>Particle settlement in time with plasma 825A</vt:lpstr>
      <vt:lpstr>Particle settlement in time with plasma 825A</vt:lpstr>
      <vt:lpstr>IR of detected particles from Plasma 825A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IR of detected particles from Plasma HCR 55 </dc:title>
  <dc:creator>Sadman Mallick</dc:creator>
  <cp:lastModifiedBy>Sadman Mallick</cp:lastModifiedBy>
  <cp:revision>1</cp:revision>
  <dcterms:created xsi:type="dcterms:W3CDTF">2024-02-25T22:40:51Z</dcterms:created>
  <dcterms:modified xsi:type="dcterms:W3CDTF">2024-02-25T22:42:13Z</dcterms:modified>
</cp:coreProperties>
</file>

<file path=docProps/thumbnail.jpeg>
</file>